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E1D6CAD-D383-4503-85FF-4F200D154C50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3E0FA3-96F7-4201-98B8-9A0F868DF5B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620688"/>
            <a:ext cx="7175351" cy="547260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ДЕЙСТВИЯ УЧИТЕЛЕЙ И РОДИТЕЛЕЙ В ПЕРИОД ЭКЗАМЕНОВ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28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289768"/>
          </a:xfrm>
        </p:spPr>
        <p:txBody>
          <a:bodyPr>
            <a:normAutofit/>
          </a:bodyPr>
          <a:lstStyle/>
          <a:p>
            <a:pPr marL="45720" indent="457200" algn="just">
              <a:buNone/>
            </a:pPr>
            <a:r>
              <a:rPr lang="ru-RU" sz="2800" b="1" dirty="0" smtClean="0"/>
              <a:t>Основная задача педагога и родителя в период сдачи экзамена – в любой сложной для подростка ситуации быть спокойным и уверенным в ребенке.</a:t>
            </a:r>
          </a:p>
          <a:p>
            <a:pPr marL="45720" indent="457200" algn="just">
              <a:buNone/>
            </a:pPr>
            <a:r>
              <a:rPr lang="ru-RU" sz="2800" b="1" dirty="0" smtClean="0"/>
              <a:t>Самое страшное для ребенка в процессе сдачи экзамена – это переживание реакции взрослого. В этот момент ребенок не думает о пересдаче, он думает о том, что он не оправдал ожиданий.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20435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7" y="404664"/>
            <a:ext cx="7190184" cy="122413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ПРОЯВЛЕНИЕ СТРАХА НЕСООТВЕТСТВИЯ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1844824"/>
            <a:ext cx="6400800" cy="4392488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800" dirty="0" smtClean="0"/>
              <a:t>Мысли о провале блокируют память и логику во время экзамена.</a:t>
            </a:r>
          </a:p>
          <a:p>
            <a:pPr>
              <a:buFontTx/>
              <a:buChar char="-"/>
            </a:pPr>
            <a:r>
              <a:rPr lang="ru-RU" sz="2800" dirty="0" smtClean="0"/>
              <a:t>Бессонница, головные боли, потеря аппетита, панические атаки и т. д.</a:t>
            </a:r>
          </a:p>
          <a:p>
            <a:pPr>
              <a:buFontTx/>
              <a:buChar char="-"/>
            </a:pPr>
            <a:r>
              <a:rPr lang="ru-RU" sz="2800" dirty="0" smtClean="0"/>
              <a:t>Уход в себя, скрытность, проявление агрессии и т. д.</a:t>
            </a:r>
          </a:p>
        </p:txBody>
      </p:sp>
    </p:spTree>
    <p:extLst>
      <p:ext uri="{BB962C8B-B14F-4D97-AF65-F5344CB8AC3E}">
        <p14:creationId xmlns:p14="http://schemas.microsoft.com/office/powerpoint/2010/main" val="244748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7" y="404664"/>
            <a:ext cx="6480719" cy="115212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Правила поддержки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1340768"/>
            <a:ext cx="6400800" cy="489654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/>
              <a:t>Разделение любви к подростку и характеристики его действий.</a:t>
            </a:r>
          </a:p>
          <a:p>
            <a:pPr>
              <a:buFontTx/>
              <a:buChar char="-"/>
            </a:pPr>
            <a:r>
              <a:rPr lang="ru-RU" dirty="0" smtClean="0"/>
              <a:t>Снижение значимости чужой оценки результата действий ребенка.</a:t>
            </a:r>
          </a:p>
          <a:p>
            <a:pPr>
              <a:buFontTx/>
              <a:buChar char="-"/>
            </a:pPr>
            <a:r>
              <a:rPr lang="ru-RU" dirty="0" smtClean="0"/>
              <a:t>Рассмотреть с ребенком все возможные варианты развития события (вплоть до пересдачи). Объяснить, что путь до цели стал длиннее, а не прекратился.</a:t>
            </a:r>
          </a:p>
          <a:p>
            <a:pPr>
              <a:buFontTx/>
              <a:buChar char="-"/>
            </a:pPr>
            <a:r>
              <a:rPr lang="ru-RU" dirty="0" smtClean="0"/>
              <a:t>Педагогу или родителю необходимо поддерживать самооценку ребенка, не поддаваясь тревоги.</a:t>
            </a:r>
          </a:p>
          <a:p>
            <a:pPr>
              <a:buFontTx/>
              <a:buChar char="-"/>
            </a:pPr>
            <a:r>
              <a:rPr lang="ru-RU" dirty="0" smtClean="0"/>
              <a:t>Избегайте фразы с частицей «НО».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1116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7" y="188640"/>
            <a:ext cx="7488831" cy="158417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Фразы для мотивации и укрепления уверенности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1844824"/>
            <a:ext cx="7317432" cy="4536504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b="1" dirty="0" smtClean="0"/>
              <a:t>Я верю в тебя и знаю, как много ты трудился!</a:t>
            </a:r>
          </a:p>
          <a:p>
            <a:pPr marL="45720" indent="0">
              <a:buNone/>
            </a:pPr>
            <a:r>
              <a:rPr lang="ru-RU" dirty="0" smtClean="0"/>
              <a:t>(признание усилий)</a:t>
            </a:r>
          </a:p>
          <a:p>
            <a:pPr>
              <a:buFontTx/>
              <a:buChar char="-"/>
            </a:pPr>
            <a:r>
              <a:rPr lang="ru-RU" b="1" dirty="0" smtClean="0"/>
              <a:t>Я горжусь тобой уже сейчас, просто, за то, какой путь ты прошел! </a:t>
            </a:r>
          </a:p>
          <a:p>
            <a:pPr marL="45720" indent="0">
              <a:buNone/>
            </a:pPr>
            <a:r>
              <a:rPr lang="ru-RU" dirty="0" smtClean="0"/>
              <a:t>(безусловная поддержка)</a:t>
            </a:r>
          </a:p>
          <a:p>
            <a:pPr>
              <a:buFontTx/>
              <a:buChar char="-"/>
            </a:pPr>
            <a:r>
              <a:rPr lang="ru-RU" b="1" dirty="0" smtClean="0"/>
              <a:t>Не ошибается тот, кто ничего не делает. </a:t>
            </a:r>
          </a:p>
          <a:p>
            <a:pPr marL="45720" indent="0">
              <a:buNone/>
            </a:pPr>
            <a:r>
              <a:rPr lang="ru-RU" dirty="0" smtClean="0"/>
              <a:t>(право на ошибку)</a:t>
            </a:r>
          </a:p>
          <a:p>
            <a:pPr>
              <a:buFontTx/>
              <a:buChar char="-"/>
            </a:pPr>
            <a:r>
              <a:rPr lang="ru-RU" b="1" dirty="0" smtClean="0"/>
              <a:t>Если что-то пойдет не так, мы с этим разберемся вместе! </a:t>
            </a:r>
            <a:r>
              <a:rPr lang="ru-RU" dirty="0" smtClean="0"/>
              <a:t>(командная работа)</a:t>
            </a:r>
          </a:p>
          <a:p>
            <a:pPr>
              <a:buFontTx/>
              <a:buChar char="-"/>
            </a:pPr>
            <a:r>
              <a:rPr lang="ru-RU" b="1" dirty="0" smtClean="0"/>
              <a:t>Экзамен – это, всего лишь, этап, который нужно пройти и я хочу тебе помочь! </a:t>
            </a:r>
            <a:r>
              <a:rPr lang="ru-RU" dirty="0" smtClean="0"/>
              <a:t>(снижение важности)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0160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43378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b="1" dirty="0" smtClean="0"/>
              <a:t>Экзамены закончатся, а уверенность ребенка в себе и доверие к Вам останутся.</a:t>
            </a:r>
          </a:p>
          <a:p>
            <a:pPr marL="45720" indent="0" algn="just">
              <a:buNone/>
            </a:pPr>
            <a:r>
              <a:rPr lang="ru-RU" sz="2800" b="1" dirty="0" smtClean="0"/>
              <a:t>Сдача экзамена – это командная работа!</a:t>
            </a:r>
          </a:p>
          <a:p>
            <a:pPr marL="45720" indent="0" algn="just">
              <a:buNone/>
            </a:pPr>
            <a:r>
              <a:rPr lang="ru-RU" sz="2800" b="1" dirty="0" smtClean="0"/>
              <a:t>Взрослый – это надежный тыл, уверенная опора, а не судья и палач.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89740476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64</TotalTime>
  <Words>293</Words>
  <Application>Microsoft Office PowerPoint</Application>
  <PresentationFormat>Экран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 ДЕЙСТВИЯ УЧИТЕЛЕЙ И РОДИТЕЛЕЙ В ПЕРИОД ЭКЗАМЕНОВ</vt:lpstr>
      <vt:lpstr> </vt:lpstr>
      <vt:lpstr>ПРОЯВЛЕНИЕ СТРАХА НЕСООТВЕТСТВИЯ  </vt:lpstr>
      <vt:lpstr>Правила поддержки</vt:lpstr>
      <vt:lpstr>Фразы для мотивации и укрепления уверенности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ДЕЙСТВИЯ УЧИТЕЛЕЙ И РОДИТЕЛЕЙ В ПЕРИОД ЭКЗАМЕНОВ</dc:title>
  <dc:creator>Белик Амаль Рашидовна</dc:creator>
  <cp:lastModifiedBy>Белик Амаль Рашидовна</cp:lastModifiedBy>
  <cp:revision>6</cp:revision>
  <dcterms:created xsi:type="dcterms:W3CDTF">2026-06-15T04:56:56Z</dcterms:created>
  <dcterms:modified xsi:type="dcterms:W3CDTF">2026-06-15T06:01:24Z</dcterms:modified>
</cp:coreProperties>
</file>